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0072" autoAdjust="0"/>
  </p:normalViewPr>
  <p:slideViewPr>
    <p:cSldViewPr snapToGrid="0">
      <p:cViewPr varScale="1">
        <p:scale>
          <a:sx n="59" d="100"/>
          <a:sy n="59" d="100"/>
        </p:scale>
        <p:origin x="11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6D8A3-C926-40F8-93CE-1EBECE0585CB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41DCD-C3C5-474B-B2FD-2E31FD55E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36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title of our project is Marshalls Layaway Database.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41DCD-C3C5-474B-B2FD-2E31FD55E7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24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our agenda *read agenda*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41DCD-C3C5-474B-B2FD-2E31FD55E7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55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-Marshalls is a subsidiary of the TJX Company, which owns and </a:t>
            </a:r>
            <a:r>
              <a:rPr lang="en-US" dirty="0" smtClean="0"/>
              <a:t>manages off-price</a:t>
            </a:r>
            <a:r>
              <a:rPr lang="en-US" baseline="0" dirty="0" smtClean="0"/>
              <a:t> apparel and domestics retail stores under the</a:t>
            </a:r>
            <a:r>
              <a:rPr lang="en-US" dirty="0" smtClean="0"/>
              <a:t> </a:t>
            </a:r>
            <a:r>
              <a:rPr lang="en-US" dirty="0" smtClean="0"/>
              <a:t>Marshalls, </a:t>
            </a:r>
            <a:r>
              <a:rPr lang="en-US" dirty="0" err="1" smtClean="0"/>
              <a:t>HomeGoods</a:t>
            </a:r>
            <a:r>
              <a:rPr lang="en-US" dirty="0" smtClean="0"/>
              <a:t>, and T.J. Maxx</a:t>
            </a:r>
            <a:r>
              <a:rPr lang="en-US" dirty="0" smtClean="0"/>
              <a:t>. brands.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-Brian formerly</a:t>
            </a:r>
            <a:r>
              <a:rPr lang="en-US" baseline="0" dirty="0" smtClean="0"/>
              <a:t> worked at Marshalls for two years as a customer service </a:t>
            </a:r>
            <a:r>
              <a:rPr lang="en-US" baseline="0" dirty="0" smtClean="0"/>
              <a:t>assistant manager “CSAM”.  One of his duties was to process layaways.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-Other </a:t>
            </a:r>
            <a:r>
              <a:rPr lang="en-US" baseline="0" dirty="0" smtClean="0"/>
              <a:t>members </a:t>
            </a:r>
            <a:r>
              <a:rPr lang="en-US" baseline="0" dirty="0" smtClean="0"/>
              <a:t>of </a:t>
            </a:r>
            <a:r>
              <a:rPr lang="en-US" baseline="0" dirty="0" smtClean="0"/>
              <a:t>our group </a:t>
            </a:r>
            <a:r>
              <a:rPr lang="en-US" baseline="0" dirty="0" smtClean="0"/>
              <a:t>have backgrounds </a:t>
            </a:r>
            <a:r>
              <a:rPr lang="en-US" baseline="0" dirty="0" smtClean="0"/>
              <a:t>in retail.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41DCD-C3C5-474B-B2FD-2E31FD55E7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14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-Layaways are opened using paper forms and a filing</a:t>
            </a:r>
            <a:r>
              <a:rPr lang="en-US" baseline="0" dirty="0" smtClean="0"/>
              <a:t> box.</a:t>
            </a:r>
          </a:p>
          <a:p>
            <a:r>
              <a:rPr lang="en-US" baseline="0" dirty="0" smtClean="0"/>
              <a:t>-This is a </a:t>
            </a:r>
            <a:r>
              <a:rPr lang="en-US" baseline="0" dirty="0" smtClean="0"/>
              <a:t>very inefficient </a:t>
            </a:r>
            <a:r>
              <a:rPr lang="en-US" baseline="0" dirty="0" smtClean="0"/>
              <a:t>process.  It takes more time than is necessary.</a:t>
            </a:r>
            <a:endParaRPr lang="en-US" baseline="0" dirty="0" smtClean="0"/>
          </a:p>
          <a:p>
            <a:r>
              <a:rPr lang="en-US" baseline="0" dirty="0" smtClean="0"/>
              <a:t>-No transaction data is stored </a:t>
            </a:r>
            <a:r>
              <a:rPr lang="en-US" baseline="0" dirty="0" smtClean="0"/>
              <a:t>for analytics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-Some employees are not in physical condition to move 20 pound filing </a:t>
            </a:r>
            <a:r>
              <a:rPr lang="en-US" baseline="0" dirty="0" smtClean="0"/>
              <a:t>boxes.</a:t>
            </a:r>
            <a:endParaRPr lang="en-US" baseline="0" dirty="0" smtClean="0"/>
          </a:p>
          <a:p>
            <a:r>
              <a:rPr lang="en-US" baseline="0" dirty="0" smtClean="0"/>
              <a:t>-The work is tedious and lowers employee morale.</a:t>
            </a:r>
          </a:p>
          <a:p>
            <a:r>
              <a:rPr lang="en-US" baseline="0" dirty="0" smtClean="0"/>
              <a:t>-Customers </a:t>
            </a:r>
            <a:r>
              <a:rPr lang="en-US" baseline="0" dirty="0" smtClean="0"/>
              <a:t>have to wait longer than necessary for their layaway orders.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41DCD-C3C5-474B-B2FD-2E31FD55E7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47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-Instead</a:t>
            </a:r>
            <a:r>
              <a:rPr lang="en-US" baseline="0" dirty="0" smtClean="0"/>
              <a:t> of using paper forms, we have created a database that will process layaway transactions and generate reports related to the layaway process.</a:t>
            </a:r>
          </a:p>
          <a:p>
            <a:r>
              <a:rPr lang="en-US" baseline="0" dirty="0" smtClean="0"/>
              <a:t>-The database will contain data related to </a:t>
            </a:r>
            <a:r>
              <a:rPr lang="en-US" baseline="0" dirty="0" smtClean="0"/>
              <a:t>all of </a:t>
            </a:r>
            <a:r>
              <a:rPr lang="en-US" baseline="0" dirty="0" smtClean="0"/>
              <a:t>the </a:t>
            </a:r>
            <a:r>
              <a:rPr lang="en-US" baseline="0" dirty="0" smtClean="0"/>
              <a:t>store’s </a:t>
            </a:r>
            <a:r>
              <a:rPr lang="en-US" baseline="0" dirty="0" smtClean="0"/>
              <a:t>customers, employees, products, and layaway transactions.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41DCD-C3C5-474B-B2FD-2E31FD55E7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59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-Our</a:t>
            </a:r>
            <a:r>
              <a:rPr lang="en-US" baseline="0" dirty="0" smtClean="0"/>
              <a:t> user interface utilizes: switchboard menus, forms, linked forms, sub forms, and a navigation form. This makes for easy data entry and editing.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41DCD-C3C5-474B-B2FD-2E31FD55E7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17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list of advanced features incorporated into our database to improve functionality and user-friendliness.</a:t>
            </a:r>
          </a:p>
          <a:p>
            <a:r>
              <a:rPr lang="en-US" dirty="0" smtClean="0"/>
              <a:t>For</a:t>
            </a:r>
            <a:r>
              <a:rPr lang="en-US" baseline="0" dirty="0" smtClean="0"/>
              <a:t> example, </a:t>
            </a:r>
            <a:r>
              <a:rPr lang="en-US" dirty="0" err="1" smtClean="0"/>
              <a:t>DateDiff</a:t>
            </a:r>
            <a:r>
              <a:rPr lang="en-US" dirty="0" smtClean="0"/>
              <a:t>, an advanced function, </a:t>
            </a:r>
            <a:r>
              <a:rPr lang="en-US" dirty="0" smtClean="0"/>
              <a:t>was</a:t>
            </a:r>
            <a:r>
              <a:rPr lang="en-US" baseline="0" dirty="0" smtClean="0"/>
              <a:t> used to compute how many days it has been since each layaway was opened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41DCD-C3C5-474B-B2FD-2E31FD55E72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291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sz="1200" dirty="0" smtClean="0"/>
              <a:t>We estimate this will save the company over 10 million dollars a year in labor costs.</a:t>
            </a:r>
          </a:p>
          <a:p>
            <a:r>
              <a:rPr lang="en-US" sz="1200" dirty="0" smtClean="0"/>
              <a:t>-Layaway transactions</a:t>
            </a:r>
            <a:r>
              <a:rPr lang="en-US" sz="1200" baseline="0" dirty="0" smtClean="0"/>
              <a:t> will take less time and customers will become aware when layaways are near and past due, resulting in improved customer service.</a:t>
            </a:r>
          </a:p>
          <a:p>
            <a:r>
              <a:rPr lang="en-US" sz="1200" baseline="0" dirty="0" smtClean="0"/>
              <a:t>-Employees will no longer have to do tedious work, giving them time for other tasks.</a:t>
            </a:r>
          </a:p>
          <a:p>
            <a:r>
              <a:rPr lang="en-US" sz="1200" baseline="0" dirty="0" smtClean="0"/>
              <a:t>-The layaway database can easily be integrated into Marshalls existing general inventory management database.</a:t>
            </a: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41DCD-C3C5-474B-B2FD-2E31FD55E72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51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8FDF-E0A3-4269-A79F-E834637A4DD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A775-F71E-44C5-9FE1-ED245878C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43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8FDF-E0A3-4269-A79F-E834637A4DD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A775-F71E-44C5-9FE1-ED245878C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53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8FDF-E0A3-4269-A79F-E834637A4DD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A775-F71E-44C5-9FE1-ED245878CB9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7054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8FDF-E0A3-4269-A79F-E834637A4DD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A775-F71E-44C5-9FE1-ED245878C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84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8FDF-E0A3-4269-A79F-E834637A4DD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A775-F71E-44C5-9FE1-ED245878CB9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9872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8FDF-E0A3-4269-A79F-E834637A4DD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A775-F71E-44C5-9FE1-ED245878C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34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8FDF-E0A3-4269-A79F-E834637A4DD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A775-F71E-44C5-9FE1-ED245878C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68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8FDF-E0A3-4269-A79F-E834637A4DD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A775-F71E-44C5-9FE1-ED245878C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3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8FDF-E0A3-4269-A79F-E834637A4DD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A775-F71E-44C5-9FE1-ED245878C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6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8FDF-E0A3-4269-A79F-E834637A4DD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A775-F71E-44C5-9FE1-ED245878C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49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8FDF-E0A3-4269-A79F-E834637A4DD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A775-F71E-44C5-9FE1-ED245878C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0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8FDF-E0A3-4269-A79F-E834637A4DD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A775-F71E-44C5-9FE1-ED245878C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77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8FDF-E0A3-4269-A79F-E834637A4DD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A775-F71E-44C5-9FE1-ED245878C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74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8FDF-E0A3-4269-A79F-E834637A4DD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A775-F71E-44C5-9FE1-ED245878C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7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8FDF-E0A3-4269-A79F-E834637A4DD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A775-F71E-44C5-9FE1-ED245878C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31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8FDF-E0A3-4269-A79F-E834637A4DD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A775-F71E-44C5-9FE1-ED245878C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84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C8FDF-E0A3-4269-A79F-E834637A4DD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F59A775-F71E-44C5-9FE1-ED245878C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9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ircuitb.weebl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558976"/>
            <a:ext cx="7766936" cy="1922233"/>
          </a:xfrm>
        </p:spPr>
        <p:txBody>
          <a:bodyPr/>
          <a:lstStyle/>
          <a:p>
            <a:pPr algn="ctr"/>
            <a:r>
              <a:rPr lang="en-US" sz="4400" dirty="0" smtClean="0"/>
              <a:t>Marshalls </a:t>
            </a:r>
            <a:r>
              <a:rPr lang="en-US" sz="4400" dirty="0" smtClean="0"/>
              <a:t>Layaway Database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6135" y="4650439"/>
            <a:ext cx="1828800" cy="175036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err="1" smtClean="0"/>
              <a:t>Yingxue</a:t>
            </a:r>
            <a:r>
              <a:rPr lang="en-US" dirty="0" smtClean="0"/>
              <a:t> Bai</a:t>
            </a:r>
          </a:p>
          <a:p>
            <a:pPr algn="l"/>
            <a:r>
              <a:rPr lang="en-US" dirty="0" err="1" smtClean="0"/>
              <a:t>Aleshea</a:t>
            </a:r>
            <a:r>
              <a:rPr lang="en-US" dirty="0" smtClean="0"/>
              <a:t> Brown</a:t>
            </a:r>
          </a:p>
          <a:p>
            <a:pPr algn="l"/>
            <a:r>
              <a:rPr lang="en-US" dirty="0"/>
              <a:t>Brian Grosso</a:t>
            </a:r>
          </a:p>
          <a:p>
            <a:pPr algn="l"/>
            <a:r>
              <a:rPr lang="en-US" dirty="0" smtClean="0"/>
              <a:t>Devin </a:t>
            </a:r>
            <a:r>
              <a:rPr lang="en-US" dirty="0" err="1" smtClean="0"/>
              <a:t>Kiblin</a:t>
            </a:r>
            <a:endParaRPr lang="en-US" dirty="0" smtClean="0"/>
          </a:p>
          <a:p>
            <a:pPr algn="l"/>
            <a:r>
              <a:rPr lang="en-US" dirty="0"/>
              <a:t>John </a:t>
            </a:r>
            <a:r>
              <a:rPr lang="en-US" dirty="0" err="1"/>
              <a:t>Kleindinst</a:t>
            </a:r>
            <a:endParaRPr lang="en-US" dirty="0"/>
          </a:p>
          <a:p>
            <a:pPr algn="l"/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39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Background</a:t>
            </a:r>
          </a:p>
          <a:p>
            <a:r>
              <a:rPr lang="en-US" sz="2200" dirty="0"/>
              <a:t>B</a:t>
            </a:r>
            <a:r>
              <a:rPr lang="en-US" sz="2200" dirty="0" smtClean="0"/>
              <a:t>usiness </a:t>
            </a:r>
            <a:r>
              <a:rPr lang="en-US" sz="2200" dirty="0"/>
              <a:t>P</a:t>
            </a:r>
            <a:r>
              <a:rPr lang="en-US" sz="2200" dirty="0" smtClean="0"/>
              <a:t>roblem</a:t>
            </a:r>
            <a:endParaRPr lang="en-US" sz="2200" dirty="0" smtClean="0"/>
          </a:p>
          <a:p>
            <a:r>
              <a:rPr lang="en-US" sz="2200" dirty="0" smtClean="0"/>
              <a:t>Design </a:t>
            </a:r>
            <a:r>
              <a:rPr lang="en-US" sz="2200" dirty="0" smtClean="0"/>
              <a:t>Overview</a:t>
            </a:r>
            <a:endParaRPr lang="en-US" sz="2200" dirty="0" smtClean="0"/>
          </a:p>
          <a:p>
            <a:r>
              <a:rPr lang="en-US" sz="2200" dirty="0" smtClean="0"/>
              <a:t>User </a:t>
            </a:r>
            <a:r>
              <a:rPr lang="en-US" sz="2200" dirty="0" smtClean="0"/>
              <a:t>Interface </a:t>
            </a:r>
            <a:r>
              <a:rPr lang="en-US" sz="2200" dirty="0" smtClean="0"/>
              <a:t>D</a:t>
            </a:r>
            <a:r>
              <a:rPr lang="en-US" sz="2200" dirty="0" smtClean="0"/>
              <a:t>esign</a:t>
            </a:r>
          </a:p>
          <a:p>
            <a:pPr lvl="1"/>
            <a:r>
              <a:rPr lang="en-US" sz="2000" dirty="0" smtClean="0"/>
              <a:t>Advanced Features</a:t>
            </a:r>
            <a:endParaRPr lang="en-US" sz="2000" dirty="0" smtClean="0"/>
          </a:p>
          <a:p>
            <a:r>
              <a:rPr lang="en-US" sz="2200" dirty="0" smtClean="0"/>
              <a:t>Demonstration</a:t>
            </a:r>
          </a:p>
          <a:p>
            <a:r>
              <a:rPr lang="en-US" sz="2200" dirty="0" smtClean="0"/>
              <a:t>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59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686" y="438543"/>
            <a:ext cx="6837739" cy="913760"/>
          </a:xfrm>
        </p:spPr>
        <p:txBody>
          <a:bodyPr>
            <a:no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pic>
        <p:nvPicPr>
          <p:cNvPr id="1026" name="Picture 2" descr="https://consumeraffairs.global.ssl.fastly.net/files/logos/marshalls_logo_108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66" y="1949669"/>
            <a:ext cx="7447335" cy="1500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ages.forbes.com/media/lists/companies/tjx-cos_200x200.jp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935" y="3730716"/>
            <a:ext cx="25400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618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Business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Paper-driven </a:t>
            </a:r>
            <a:r>
              <a:rPr lang="en-US" sz="2200" dirty="0" smtClean="0"/>
              <a:t>layaway process</a:t>
            </a:r>
          </a:p>
          <a:p>
            <a:r>
              <a:rPr lang="en-US" sz="2200" dirty="0" smtClean="0"/>
              <a:t>Inefficient</a:t>
            </a:r>
          </a:p>
          <a:p>
            <a:r>
              <a:rPr lang="en-US" sz="2200" dirty="0" smtClean="0"/>
              <a:t>No analytics</a:t>
            </a:r>
          </a:p>
          <a:p>
            <a:r>
              <a:rPr lang="en-US" sz="2200" dirty="0" smtClean="0"/>
              <a:t>Legal liability</a:t>
            </a:r>
          </a:p>
          <a:p>
            <a:r>
              <a:rPr lang="en-US" sz="2200" dirty="0" smtClean="0"/>
              <a:t>Low employee engagement</a:t>
            </a:r>
          </a:p>
          <a:p>
            <a:r>
              <a:rPr lang="en-US" sz="2200" dirty="0" smtClean="0"/>
              <a:t>Low customer satisfaction </a:t>
            </a:r>
            <a:endParaRPr lang="en-US" sz="2200" dirty="0"/>
          </a:p>
        </p:txBody>
      </p:sp>
      <p:pic>
        <p:nvPicPr>
          <p:cNvPr id="2054" name="Picture 6" descr="http://blogs.gatehousemedia.com/homerefined/wp-content/uploads/sites/196/2014/04/freedom-filer-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566" y="19304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17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2679" y="1057730"/>
            <a:ext cx="8791323" cy="53356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78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Interface Design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19193" y="414728"/>
            <a:ext cx="5463171" cy="20086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4" y="2423409"/>
            <a:ext cx="7059820" cy="421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28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034" y="339777"/>
            <a:ext cx="8596668" cy="1320800"/>
          </a:xfrm>
        </p:spPr>
        <p:txBody>
          <a:bodyPr/>
          <a:lstStyle/>
          <a:p>
            <a:r>
              <a:rPr lang="en-US" dirty="0" smtClean="0"/>
              <a:t>Advanced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77334" y="1930399"/>
            <a:ext cx="4184034" cy="4110963"/>
          </a:xfrm>
        </p:spPr>
        <p:txBody>
          <a:bodyPr>
            <a:normAutofit/>
          </a:bodyPr>
          <a:lstStyle/>
          <a:p>
            <a:pPr marL="800100" lvl="2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Table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Multiple </a:t>
            </a:r>
            <a:r>
              <a:rPr lang="en-US" sz="2000" dirty="0">
                <a:solidFill>
                  <a:schemeClr val="tx1"/>
                </a:solidFill>
              </a:rPr>
              <a:t>Dropdowns in </a:t>
            </a:r>
            <a:r>
              <a:rPr lang="en-US" sz="2000" dirty="0" smtClean="0">
                <a:solidFill>
                  <a:schemeClr val="tx1"/>
                </a:solidFill>
              </a:rPr>
              <a:t>Tables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Required Fields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Custom </a:t>
            </a:r>
            <a:r>
              <a:rPr lang="en-US" sz="2000" dirty="0">
                <a:solidFill>
                  <a:schemeClr val="tx1"/>
                </a:solidFill>
              </a:rPr>
              <a:t>Input </a:t>
            </a:r>
            <a:r>
              <a:rPr lang="en-US" sz="2000" dirty="0" smtClean="0">
                <a:solidFill>
                  <a:schemeClr val="tx1"/>
                </a:solidFill>
              </a:rPr>
              <a:t>Mask</a:t>
            </a:r>
            <a:endParaRPr lang="en-US" sz="2000" dirty="0">
              <a:solidFill>
                <a:schemeClr val="tx1"/>
              </a:solidFill>
            </a:endParaRPr>
          </a:p>
          <a:p>
            <a:pPr marL="800100" lvl="2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Forms/</a:t>
            </a:r>
            <a:r>
              <a:rPr lang="en-US" sz="2800" b="1" dirty="0" err="1" smtClean="0">
                <a:solidFill>
                  <a:schemeClr val="tx1"/>
                </a:solidFill>
              </a:rPr>
              <a:t>Subforms</a:t>
            </a:r>
            <a:endParaRPr lang="en-US" sz="2800" b="1" dirty="0">
              <a:solidFill>
                <a:schemeClr val="tx1"/>
              </a:solidFill>
            </a:endParaRPr>
          </a:p>
          <a:p>
            <a:pPr lvl="0"/>
            <a:r>
              <a:rPr lang="en-US" sz="2000" dirty="0">
                <a:solidFill>
                  <a:schemeClr val="tx1"/>
                </a:solidFill>
              </a:rPr>
              <a:t>Switchboard AND navigation form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892415" y="1269167"/>
            <a:ext cx="4267287" cy="5096655"/>
          </a:xfrm>
        </p:spPr>
        <p:txBody>
          <a:bodyPr>
            <a:normAutofit fontScale="40000" lnSpcReduction="20000"/>
          </a:bodyPr>
          <a:lstStyle/>
          <a:p>
            <a:pPr marL="800100" lvl="2" indent="0">
              <a:buNone/>
            </a:pPr>
            <a:r>
              <a:rPr lang="en-US" sz="7000" b="1" dirty="0">
                <a:solidFill>
                  <a:schemeClr val="tx1"/>
                </a:solidFill>
              </a:rPr>
              <a:t>Queries</a:t>
            </a:r>
          </a:p>
          <a:p>
            <a:pPr lvl="0"/>
            <a:r>
              <a:rPr lang="en-US" sz="5000" dirty="0">
                <a:solidFill>
                  <a:schemeClr val="tx1"/>
                </a:solidFill>
              </a:rPr>
              <a:t>4/5 queries are grouped</a:t>
            </a:r>
          </a:p>
          <a:p>
            <a:pPr lvl="0"/>
            <a:r>
              <a:rPr lang="en-US" sz="5000" dirty="0">
                <a:solidFill>
                  <a:schemeClr val="tx1"/>
                </a:solidFill>
              </a:rPr>
              <a:t>6 total parameters used in 3/5 queries</a:t>
            </a:r>
          </a:p>
          <a:p>
            <a:pPr lvl="0"/>
            <a:r>
              <a:rPr lang="en-US" sz="5000" dirty="0">
                <a:solidFill>
                  <a:schemeClr val="tx1"/>
                </a:solidFill>
              </a:rPr>
              <a:t>5 concatenated fields used in 3/5 queries</a:t>
            </a:r>
          </a:p>
          <a:p>
            <a:pPr lvl="0"/>
            <a:r>
              <a:rPr lang="en-US" sz="5000" dirty="0">
                <a:solidFill>
                  <a:schemeClr val="tx1"/>
                </a:solidFill>
              </a:rPr>
              <a:t>Built field using </a:t>
            </a:r>
            <a:r>
              <a:rPr lang="en-US" sz="5000" dirty="0" err="1">
                <a:solidFill>
                  <a:schemeClr val="tx1"/>
                </a:solidFill>
              </a:rPr>
              <a:t>DateDiff</a:t>
            </a:r>
            <a:r>
              <a:rPr lang="en-US" sz="5000" dirty="0">
                <a:solidFill>
                  <a:schemeClr val="tx1"/>
                </a:solidFill>
              </a:rPr>
              <a:t> function used in 3/5 queries</a:t>
            </a:r>
          </a:p>
          <a:p>
            <a:pPr lvl="0"/>
            <a:r>
              <a:rPr lang="en-US" sz="5000" dirty="0">
                <a:solidFill>
                  <a:schemeClr val="tx1"/>
                </a:solidFill>
              </a:rPr>
              <a:t>Many uses of criteria</a:t>
            </a:r>
          </a:p>
          <a:p>
            <a:pPr marL="800100" lvl="2" indent="0">
              <a:buNone/>
            </a:pPr>
            <a:r>
              <a:rPr lang="en-US" sz="7000" b="1" dirty="0" smtClean="0">
                <a:solidFill>
                  <a:schemeClr val="tx1"/>
                </a:solidFill>
              </a:rPr>
              <a:t>Reports</a:t>
            </a:r>
            <a:endParaRPr lang="en-US" sz="7000" b="1" dirty="0">
              <a:solidFill>
                <a:schemeClr val="tx1"/>
              </a:solidFill>
            </a:endParaRPr>
          </a:p>
          <a:p>
            <a:pPr lvl="0"/>
            <a:r>
              <a:rPr lang="en-US" sz="5000" dirty="0">
                <a:solidFill>
                  <a:schemeClr val="tx1"/>
                </a:solidFill>
              </a:rPr>
              <a:t>Made from advanced queries</a:t>
            </a:r>
          </a:p>
          <a:p>
            <a:pPr marL="800100" lvl="2" indent="0">
              <a:buNone/>
            </a:pPr>
            <a:r>
              <a:rPr lang="en-US" sz="7000" b="1" dirty="0" smtClean="0">
                <a:solidFill>
                  <a:schemeClr val="tx1"/>
                </a:solidFill>
              </a:rPr>
              <a:t>Switchboard</a:t>
            </a:r>
            <a:endParaRPr lang="en-US" sz="7000" b="1" dirty="0">
              <a:solidFill>
                <a:schemeClr val="tx1"/>
              </a:solidFill>
            </a:endParaRPr>
          </a:p>
          <a:p>
            <a:pPr lvl="0"/>
            <a:r>
              <a:rPr lang="en-US" sz="5000" dirty="0">
                <a:solidFill>
                  <a:schemeClr val="tx1"/>
                </a:solidFill>
              </a:rPr>
              <a:t>Advanced </a:t>
            </a:r>
            <a:r>
              <a:rPr lang="en-US" sz="5000" dirty="0" smtClean="0">
                <a:solidFill>
                  <a:schemeClr val="tx1"/>
                </a:solidFill>
              </a:rPr>
              <a:t>Macros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9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Demonstration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hlinkClick r:id="rId2"/>
              </a:rPr>
              <a:t>Database Website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3803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$10 million annual savings</a:t>
            </a:r>
          </a:p>
          <a:p>
            <a:r>
              <a:rPr lang="en-US" sz="2200" dirty="0" smtClean="0"/>
              <a:t>Better customer service</a:t>
            </a:r>
          </a:p>
          <a:p>
            <a:r>
              <a:rPr lang="en-US" sz="2200" dirty="0" smtClean="0"/>
              <a:t>Higher employee productivity</a:t>
            </a:r>
          </a:p>
          <a:p>
            <a:r>
              <a:rPr lang="en-US" sz="2200" dirty="0" smtClean="0"/>
              <a:t>Integration potential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2090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</TotalTime>
  <Words>495</Words>
  <Application>Microsoft Office PowerPoint</Application>
  <PresentationFormat>Widescreen</PresentationFormat>
  <Paragraphs>77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Marshalls Layaway Database</vt:lpstr>
      <vt:lpstr>Agenda</vt:lpstr>
      <vt:lpstr>Background</vt:lpstr>
      <vt:lpstr>Current Business Problem</vt:lpstr>
      <vt:lpstr>Design Overview</vt:lpstr>
      <vt:lpstr>User Interface Design</vt:lpstr>
      <vt:lpstr>Advanced Elements</vt:lpstr>
      <vt:lpstr>Project Demonstration</vt:lpstr>
      <vt:lpstr>Conclusion</vt:lpstr>
    </vt:vector>
  </TitlesOfParts>
  <Company>University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Marshalls Layaway Database</dc:title>
  <dc:creator>John Kleindinst</dc:creator>
  <cp:lastModifiedBy>Brian Grosso</cp:lastModifiedBy>
  <cp:revision>12</cp:revision>
  <dcterms:created xsi:type="dcterms:W3CDTF">2014-12-04T00:03:11Z</dcterms:created>
  <dcterms:modified xsi:type="dcterms:W3CDTF">2014-12-04T03:52:48Z</dcterms:modified>
</cp:coreProperties>
</file>